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70" r:id="rId7"/>
    <p:sldId id="450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88825-E2A8-6242-B1CA-E4DFF6DDB213}" v="52" dt="2024-03-07T04:19:36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6"/>
    <p:restoredTop sz="94824"/>
  </p:normalViewPr>
  <p:slideViewPr>
    <p:cSldViewPr snapToGrid="0">
      <p:cViewPr varScale="1">
        <p:scale>
          <a:sx n="146" d="100"/>
          <a:sy n="146" d="100"/>
        </p:scale>
        <p:origin x="20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4B0C4-EF4D-8046-84CC-32902AB93076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B24B2-B320-404D-9DE8-7BC392BE7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48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B24B2-B320-404D-9DE8-7BC392BE7F1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1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B24B2-B320-404D-9DE8-7BC392BE7F1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72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73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87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34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53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33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64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0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52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4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17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77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065C3-B98B-1549-B0CE-EAE2BC3D3E6A}" type="datetimeFigureOut">
              <a:rPr kumimoji="1" lang="ja-JP" altLang="en-US" smtClean="0"/>
              <a:t>2024/6/11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4819-83C9-3348-BEF0-DFA39CE17B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34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コンテンツ プレースホルダー 4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E7FC51BA-146C-FA29-0536-A04D1112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BB0E416-0F39-2475-2878-10C81DF17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5100" b="1">
                <a:solidFill>
                  <a:srgbClr val="FFFFFF"/>
                </a:solidFill>
              </a:rPr>
              <a:t>北海道大学</a:t>
            </a:r>
            <a:br>
              <a:rPr kumimoji="1" lang="en-US" altLang="ja-JP" sz="5100" b="1" dirty="0">
                <a:solidFill>
                  <a:srgbClr val="FFFFFF"/>
                </a:solidFill>
              </a:rPr>
            </a:br>
            <a:r>
              <a:rPr kumimoji="1" lang="en-US" altLang="ja-JP" sz="5100" b="1" dirty="0">
                <a:solidFill>
                  <a:srgbClr val="FFFFFF"/>
                </a:solidFill>
              </a:rPr>
              <a:t>2023</a:t>
            </a:r>
            <a:r>
              <a:rPr kumimoji="1" lang="ja-JP" altLang="en-US" sz="5100" b="1">
                <a:solidFill>
                  <a:srgbClr val="FFFFFF"/>
                </a:solidFill>
              </a:rPr>
              <a:t>年度活動報告</a:t>
            </a:r>
            <a:br>
              <a:rPr kumimoji="1" lang="en-US" altLang="ja-JP" sz="5100" dirty="0">
                <a:solidFill>
                  <a:srgbClr val="FFFFFF"/>
                </a:solidFill>
              </a:rPr>
            </a:br>
            <a:br>
              <a:rPr kumimoji="1" lang="en-US" altLang="ja-JP" sz="5100" dirty="0">
                <a:solidFill>
                  <a:srgbClr val="FFFFFF"/>
                </a:solidFill>
              </a:rPr>
            </a:br>
            <a:r>
              <a:rPr kumimoji="1" lang="ja-JP" altLang="en-US" sz="5100">
                <a:solidFill>
                  <a:srgbClr val="FFFFFF"/>
                </a:solidFill>
                <a:latin typeface="+mn-ea"/>
                <a:ea typeface="+mn-ea"/>
              </a:rPr>
              <a:t>齊藤 大晶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762CA73-979E-A89A-A3A8-72D0B2759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76" y="4891242"/>
            <a:ext cx="6858000" cy="109839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/>
            <a:r>
              <a:rPr kumimoji="1" lang="ja-JP" altLang="en-US" sz="2000" b="1">
                <a:solidFill>
                  <a:srgbClr val="FFFFFF"/>
                </a:solidFill>
              </a:rPr>
              <a:t>体制</a:t>
            </a:r>
            <a:endParaRPr kumimoji="1" lang="en-US" altLang="ja-JP" sz="2000" b="1" dirty="0">
              <a:solidFill>
                <a:srgbClr val="FFFFFF"/>
              </a:solidFill>
            </a:endParaRPr>
          </a:p>
          <a:p>
            <a:pPr algn="l"/>
            <a:r>
              <a:rPr lang="ja-JP" altLang="en-US" sz="2000" b="1">
                <a:solidFill>
                  <a:srgbClr val="FFFFFF"/>
                </a:solidFill>
              </a:rPr>
              <a:t>協議会メンバー</a:t>
            </a:r>
            <a:r>
              <a:rPr lang="en-US" altLang="ja-JP" sz="2000" b="1" dirty="0">
                <a:solidFill>
                  <a:srgbClr val="FFFFFF"/>
                </a:solidFill>
              </a:rPr>
              <a:t>: </a:t>
            </a:r>
            <a:r>
              <a:rPr lang="ja-JP" altLang="en-US" sz="2000" b="1">
                <a:solidFill>
                  <a:srgbClr val="FFFFFF"/>
                </a:solidFill>
              </a:rPr>
              <a:t>高橋幸弘</a:t>
            </a:r>
            <a:r>
              <a:rPr lang="en-US" altLang="ja-JP" sz="2000" b="1" dirty="0">
                <a:solidFill>
                  <a:srgbClr val="FFFFFF"/>
                </a:solidFill>
              </a:rPr>
              <a:t> (</a:t>
            </a:r>
            <a:r>
              <a:rPr lang="ja-JP" altLang="en-US" sz="2000" b="1">
                <a:solidFill>
                  <a:srgbClr val="FFFFFF"/>
                </a:solidFill>
              </a:rPr>
              <a:t>教授</a:t>
            </a:r>
            <a:r>
              <a:rPr lang="en-US" altLang="ja-JP" sz="2000" b="1" dirty="0">
                <a:solidFill>
                  <a:srgbClr val="FFFFFF"/>
                </a:solidFill>
              </a:rPr>
              <a:t>)</a:t>
            </a:r>
          </a:p>
          <a:p>
            <a:pPr algn="l"/>
            <a:r>
              <a:rPr kumimoji="1" lang="ja-JP" altLang="en-US" sz="2000" b="1">
                <a:solidFill>
                  <a:srgbClr val="FFFFFF"/>
                </a:solidFill>
              </a:rPr>
              <a:t>観測企画運営員</a:t>
            </a:r>
            <a:r>
              <a:rPr kumimoji="1" lang="en-US" altLang="ja-JP" sz="2000" b="1" dirty="0">
                <a:solidFill>
                  <a:srgbClr val="FFFFFF"/>
                </a:solidFill>
              </a:rPr>
              <a:t>:</a:t>
            </a:r>
            <a:r>
              <a:rPr lang="en-US" altLang="ja-JP" sz="2000" b="1" dirty="0">
                <a:solidFill>
                  <a:srgbClr val="FFFFFF"/>
                </a:solidFill>
              </a:rPr>
              <a:t> </a:t>
            </a:r>
            <a:r>
              <a:rPr lang="ja-JP" altLang="en-US" sz="2000" b="1">
                <a:solidFill>
                  <a:srgbClr val="FFFFFF"/>
                </a:solidFill>
              </a:rPr>
              <a:t>齊藤 大晶</a:t>
            </a:r>
            <a:r>
              <a:rPr lang="en-US" altLang="ja-JP" sz="2000" b="1" dirty="0">
                <a:solidFill>
                  <a:srgbClr val="FFFFFF"/>
                </a:solidFill>
              </a:rPr>
              <a:t> (</a:t>
            </a:r>
            <a:r>
              <a:rPr lang="ja-JP" altLang="en-US" sz="2000" b="1">
                <a:solidFill>
                  <a:srgbClr val="FFFFFF"/>
                </a:solidFill>
              </a:rPr>
              <a:t>特任助教</a:t>
            </a:r>
            <a:r>
              <a:rPr lang="en-US" altLang="ja-JP" sz="2000" b="1" dirty="0">
                <a:solidFill>
                  <a:srgbClr val="FFFFFF"/>
                </a:solidFill>
              </a:rPr>
              <a:t>)</a:t>
            </a:r>
            <a:endParaRPr kumimoji="1" lang="en-US" altLang="ja-JP" sz="2000" b="1" dirty="0">
              <a:solidFill>
                <a:srgbClr val="FFFFFF"/>
              </a:solidFill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C3A32F38-3AF7-6FB1-49E4-33065DB91645}"/>
              </a:ext>
            </a:extLst>
          </p:cNvPr>
          <p:cNvSpPr txBox="1">
            <a:spLocks/>
          </p:cNvSpPr>
          <p:nvPr/>
        </p:nvSpPr>
        <p:spPr>
          <a:xfrm>
            <a:off x="336175" y="6024888"/>
            <a:ext cx="8807805" cy="398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/>
              <a:t>大野辰遼</a:t>
            </a:r>
            <a:r>
              <a:rPr lang="en-US" altLang="ja-JP" sz="2000" dirty="0"/>
              <a:t> (D3), </a:t>
            </a:r>
            <a:r>
              <a:rPr lang="ja-JP" altLang="en-US" sz="2000"/>
              <a:t>濱本昂</a:t>
            </a:r>
            <a:r>
              <a:rPr lang="en-US" altLang="ja-JP" sz="2000" dirty="0"/>
              <a:t>(D3), </a:t>
            </a:r>
            <a:r>
              <a:rPr lang="ja-JP" altLang="en-US" sz="2000"/>
              <a:t>天田耕太郎</a:t>
            </a:r>
            <a:r>
              <a:rPr lang="en-US" altLang="ja-JP" sz="2000" dirty="0"/>
              <a:t>(M1), </a:t>
            </a:r>
            <a:r>
              <a:rPr lang="ja-JP" altLang="en-US" sz="2000"/>
              <a:t>田沼雄太</a:t>
            </a:r>
            <a:r>
              <a:rPr lang="en-US" altLang="ja-JP" sz="2000" dirty="0"/>
              <a:t>(M1), </a:t>
            </a:r>
            <a:r>
              <a:rPr lang="ja-JP" altLang="en-US" sz="2000"/>
              <a:t>中嶋瑞穂 </a:t>
            </a:r>
            <a:r>
              <a:rPr lang="en-US" altLang="ja-JP" sz="2000" dirty="0"/>
              <a:t>(B4)</a:t>
            </a:r>
            <a:endParaRPr lang="ja-JP" altLang="en-US" sz="20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4C30E5-6308-421C-F348-382C6209B421}"/>
              </a:ext>
            </a:extLst>
          </p:cNvPr>
          <p:cNvSpPr txBox="1"/>
          <p:nvPr/>
        </p:nvSpPr>
        <p:spPr>
          <a:xfrm>
            <a:off x="5133291" y="6503893"/>
            <a:ext cx="4121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800" dirty="0">
                <a:effectLst/>
                <a:latin typeface="ArialMT"/>
              </a:rPr>
              <a:t>(http://</a:t>
            </a:r>
            <a:r>
              <a:rPr lang="en" altLang="ja-JP" sz="1800" dirty="0" err="1">
                <a:effectLst/>
                <a:latin typeface="ArialMT"/>
              </a:rPr>
              <a:t>www.nayoro-star.jp</a:t>
            </a:r>
            <a:r>
              <a:rPr lang="en" altLang="ja-JP" sz="1800" dirty="0">
                <a:effectLst/>
                <a:latin typeface="ArialMT"/>
              </a:rPr>
              <a:t>/</a:t>
            </a:r>
            <a:r>
              <a:rPr lang="en" altLang="ja-JP" sz="1800" dirty="0" err="1">
                <a:effectLst/>
                <a:latin typeface="ArialMT"/>
              </a:rPr>
              <a:t>kitasubaru</a:t>
            </a:r>
            <a:r>
              <a:rPr lang="en" altLang="ja-JP" sz="1800" dirty="0">
                <a:effectLst/>
                <a:latin typeface="ArialMT"/>
              </a:rPr>
              <a:t>/) </a:t>
            </a:r>
            <a:endParaRPr lang="en" altLang="ja-JP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4238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マップ&#10;&#10;自動的に生成された説明">
            <a:extLst>
              <a:ext uri="{FF2B5EF4-FFF2-40B4-BE49-F238E27FC236}">
                <a16:creationId xmlns:a16="http://schemas.microsoft.com/office/drawing/2014/main" id="{20872A19-B78E-D247-D6BB-9EC48F9AC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2BB0EBA-1B10-3E77-1E94-CD2FBC62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kumimoji="1" lang="ja-JP" altLang="en-US" sz="3500">
                <a:latin typeface="MS PGothic" panose="020B0600070205080204" pitchFamily="34" charset="-128"/>
                <a:ea typeface="MS PGothic" panose="020B0600070205080204" pitchFamily="34" charset="-128"/>
              </a:rPr>
              <a:t>名寄市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2E8D6B-5B73-66DF-081B-B351580A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306" y="2434201"/>
            <a:ext cx="4141693" cy="3742762"/>
          </a:xfrm>
        </p:spPr>
        <p:txBody>
          <a:bodyPr>
            <a:normAutofit/>
          </a:bodyPr>
          <a:lstStyle/>
          <a:p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旭川空港から</a:t>
            </a:r>
            <a:r>
              <a:rPr kumimoji="1"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2h</a:t>
            </a:r>
          </a:p>
          <a:p>
            <a:pPr lvl="1"/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旭川駅</a:t>
            </a:r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(</a:t>
            </a: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空港線バス</a:t>
            </a:r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</a:p>
          <a:p>
            <a:pPr lvl="1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名寄駅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(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鉄道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</a:p>
          <a:p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新千歳空港から</a:t>
            </a:r>
            <a:r>
              <a:rPr kumimoji="1"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: 3.5 h</a:t>
            </a:r>
          </a:p>
          <a:p>
            <a:pPr lvl="1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名寄駅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(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鉄道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or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高速バス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</a:p>
          <a:p>
            <a:r>
              <a:rPr kumimoji="1" lang="ja-JP" altLang="en-US" sz="2400">
                <a:latin typeface="MS PGothic" panose="020B0600070205080204" pitchFamily="34" charset="-128"/>
                <a:ea typeface="MS PGothic" panose="020B0600070205080204" pitchFamily="34" charset="-128"/>
              </a:rPr>
              <a:t>札幌駅から</a:t>
            </a:r>
            <a:r>
              <a:rPr lang="en-US" altLang="ja-JP" sz="2400" dirty="0">
                <a:latin typeface="MS PGothic" panose="020B0600070205080204" pitchFamily="34" charset="-128"/>
                <a:ea typeface="MS PGothic" panose="020B0600070205080204" pitchFamily="34" charset="-128"/>
              </a:rPr>
              <a:t> : 2.5 – 3 h</a:t>
            </a:r>
            <a:endParaRPr kumimoji="1" lang="en-US" altLang="ja-JP" sz="24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lvl="1"/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名寄駅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 (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鉄道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or</a:t>
            </a:r>
            <a:r>
              <a:rPr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高速バス</a:t>
            </a:r>
            <a:r>
              <a:rPr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kumimoji="1" lang="ja-JP" altLang="en-US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0AE8C1-CC68-38B2-9E1D-3DFCFCB4360A}"/>
              </a:ext>
            </a:extLst>
          </p:cNvPr>
          <p:cNvSpPr txBox="1"/>
          <p:nvPr/>
        </p:nvSpPr>
        <p:spPr>
          <a:xfrm>
            <a:off x="3392019" y="166743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solidFill>
                  <a:schemeClr val="bg1"/>
                </a:solidFill>
              </a:rPr>
              <a:t>名寄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0EA2E25-CD36-18BC-EB95-8B2311E3412B}"/>
              </a:ext>
            </a:extLst>
          </p:cNvPr>
          <p:cNvSpPr txBox="1"/>
          <p:nvPr/>
        </p:nvSpPr>
        <p:spPr>
          <a:xfrm>
            <a:off x="2957580" y="27700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bg1"/>
                </a:solidFill>
              </a:rPr>
              <a:t>旭川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7F3EF4-64BF-3975-4075-87EDF427560C}"/>
              </a:ext>
            </a:extLst>
          </p:cNvPr>
          <p:cNvSpPr txBox="1"/>
          <p:nvPr/>
        </p:nvSpPr>
        <p:spPr>
          <a:xfrm>
            <a:off x="1607344" y="39362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bg1"/>
                </a:solidFill>
              </a:rPr>
              <a:t>札幌</a:t>
            </a:r>
          </a:p>
        </p:txBody>
      </p:sp>
    </p:spTree>
    <p:extLst>
      <p:ext uri="{BB962C8B-B14F-4D97-AF65-F5344CB8AC3E}">
        <p14:creationId xmlns:p14="http://schemas.microsoft.com/office/powerpoint/2010/main" val="221716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 descr="夜空の星雲のcg画像&#10;&#10;中程度の精度で自動的に生成された説明">
            <a:extLst>
              <a:ext uri="{FF2B5EF4-FFF2-40B4-BE49-F238E27FC236}">
                <a16:creationId xmlns:a16="http://schemas.microsoft.com/office/drawing/2014/main" id="{3A58F4EF-6654-3489-A17E-4A91BE2A4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9CACBA-F3A7-E305-36F7-93D4EE9C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" y="365125"/>
            <a:ext cx="8345020" cy="1899912"/>
          </a:xfrm>
        </p:spPr>
        <p:txBody>
          <a:bodyPr>
            <a:normAutofit/>
          </a:bodyPr>
          <a:lstStyle/>
          <a:p>
            <a:r>
              <a:rPr kumimoji="1" lang="ja-JP" altLang="en-US" sz="4000">
                <a:solidFill>
                  <a:schemeClr val="bg1">
                    <a:lumMod val="9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北海道大学大学院</a:t>
            </a:r>
            <a:br>
              <a:rPr kumimoji="1" lang="en-US" altLang="ja-JP" sz="4000" dirty="0">
                <a:solidFill>
                  <a:schemeClr val="bg1">
                    <a:lumMod val="9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kumimoji="1" lang="ja-JP" altLang="en-US" sz="4000">
                <a:solidFill>
                  <a:schemeClr val="bg1">
                    <a:lumMod val="9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理学研究院附属天文台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5C387A-8EFA-FCD0-1676-7EA66A038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73" y="2611140"/>
            <a:ext cx="5675931" cy="1950378"/>
          </a:xfrm>
        </p:spPr>
        <p:txBody>
          <a:bodyPr>
            <a:normAutofit/>
          </a:bodyPr>
          <a:lstStyle/>
          <a:p>
            <a:r>
              <a:rPr lang="en-US" sz="3600" dirty="0" err="1"/>
              <a:t>名寄駅から</a:t>
            </a:r>
            <a:r>
              <a:rPr lang="en-US" sz="3600" dirty="0"/>
              <a:t> 5.5 km</a:t>
            </a:r>
          </a:p>
          <a:p>
            <a:r>
              <a:rPr lang="en-US" sz="3600" dirty="0" err="1"/>
              <a:t>なよろ市立天文台</a:t>
            </a:r>
            <a:br>
              <a:rPr lang="en-US" sz="3600" dirty="0"/>
            </a:br>
            <a:r>
              <a:rPr lang="en-US" sz="3600" dirty="0"/>
              <a:t>「</a:t>
            </a:r>
            <a:r>
              <a:rPr lang="en-US" sz="3600" dirty="0" err="1"/>
              <a:t>きたすばる」と併設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D328DE-3B3A-487B-3A14-99716F6E701A}"/>
              </a:ext>
            </a:extLst>
          </p:cNvPr>
          <p:cNvSpPr txBox="1"/>
          <p:nvPr/>
        </p:nvSpPr>
        <p:spPr>
          <a:xfrm>
            <a:off x="-68366" y="6326553"/>
            <a:ext cx="3237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1400" dirty="0">
                <a:solidFill>
                  <a:schemeClr val="bg1"/>
                </a:solidFill>
                <a:effectLst/>
                <a:latin typeface="ArialMT"/>
              </a:rPr>
              <a:t>(http://</a:t>
            </a:r>
            <a:r>
              <a:rPr lang="en" altLang="ja-JP" sz="1400" dirty="0" err="1">
                <a:solidFill>
                  <a:schemeClr val="bg1"/>
                </a:solidFill>
                <a:effectLst/>
                <a:latin typeface="ArialMT"/>
              </a:rPr>
              <a:t>www.nayoro-star.jp</a:t>
            </a:r>
            <a:r>
              <a:rPr lang="en" altLang="ja-JP" sz="1400" dirty="0">
                <a:solidFill>
                  <a:schemeClr val="bg1"/>
                </a:solidFill>
                <a:effectLst/>
                <a:latin typeface="ArialMT"/>
              </a:rPr>
              <a:t>/</a:t>
            </a:r>
            <a:r>
              <a:rPr lang="en" altLang="ja-JP" sz="1400" dirty="0" err="1">
                <a:solidFill>
                  <a:schemeClr val="bg1"/>
                </a:solidFill>
                <a:effectLst/>
                <a:latin typeface="ArialMT"/>
              </a:rPr>
              <a:t>kitasubaru</a:t>
            </a:r>
            <a:r>
              <a:rPr lang="en" altLang="ja-JP" sz="1400" dirty="0">
                <a:solidFill>
                  <a:schemeClr val="bg1"/>
                </a:solidFill>
                <a:effectLst/>
                <a:latin typeface="ArialMT"/>
              </a:rPr>
              <a:t>/) </a:t>
            </a:r>
            <a:endParaRPr lang="en" altLang="ja-JP" sz="1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E417FC-50DB-D8DF-1A17-C44FDAB706E4}"/>
              </a:ext>
            </a:extLst>
          </p:cNvPr>
          <p:cNvSpPr txBox="1"/>
          <p:nvPr/>
        </p:nvSpPr>
        <p:spPr>
          <a:xfrm>
            <a:off x="5594689" y="4561518"/>
            <a:ext cx="2550698" cy="1477328"/>
          </a:xfrm>
          <a:custGeom>
            <a:avLst/>
            <a:gdLst>
              <a:gd name="connsiteX0" fmla="*/ 0 w 2550698"/>
              <a:gd name="connsiteY0" fmla="*/ 0 h 1477328"/>
              <a:gd name="connsiteX1" fmla="*/ 484633 w 2550698"/>
              <a:gd name="connsiteY1" fmla="*/ 0 h 1477328"/>
              <a:gd name="connsiteX2" fmla="*/ 918251 w 2550698"/>
              <a:gd name="connsiteY2" fmla="*/ 0 h 1477328"/>
              <a:gd name="connsiteX3" fmla="*/ 1479405 w 2550698"/>
              <a:gd name="connsiteY3" fmla="*/ 0 h 1477328"/>
              <a:gd name="connsiteX4" fmla="*/ 1964037 w 2550698"/>
              <a:gd name="connsiteY4" fmla="*/ 0 h 1477328"/>
              <a:gd name="connsiteX5" fmla="*/ 2550698 w 2550698"/>
              <a:gd name="connsiteY5" fmla="*/ 0 h 1477328"/>
              <a:gd name="connsiteX6" fmla="*/ 2550698 w 2550698"/>
              <a:gd name="connsiteY6" fmla="*/ 521989 h 1477328"/>
              <a:gd name="connsiteX7" fmla="*/ 2550698 w 2550698"/>
              <a:gd name="connsiteY7" fmla="*/ 1014432 h 1477328"/>
              <a:gd name="connsiteX8" fmla="*/ 2550698 w 2550698"/>
              <a:gd name="connsiteY8" fmla="*/ 1477328 h 1477328"/>
              <a:gd name="connsiteX9" fmla="*/ 2091572 w 2550698"/>
              <a:gd name="connsiteY9" fmla="*/ 1477328 h 1477328"/>
              <a:gd name="connsiteX10" fmla="*/ 1581433 w 2550698"/>
              <a:gd name="connsiteY10" fmla="*/ 1477328 h 1477328"/>
              <a:gd name="connsiteX11" fmla="*/ 1071293 w 2550698"/>
              <a:gd name="connsiteY11" fmla="*/ 1477328 h 1477328"/>
              <a:gd name="connsiteX12" fmla="*/ 586661 w 2550698"/>
              <a:gd name="connsiteY12" fmla="*/ 1477328 h 1477328"/>
              <a:gd name="connsiteX13" fmla="*/ 0 w 2550698"/>
              <a:gd name="connsiteY13" fmla="*/ 1477328 h 1477328"/>
              <a:gd name="connsiteX14" fmla="*/ 0 w 2550698"/>
              <a:gd name="connsiteY14" fmla="*/ 955339 h 1477328"/>
              <a:gd name="connsiteX15" fmla="*/ 0 w 2550698"/>
              <a:gd name="connsiteY15" fmla="*/ 433350 h 1477328"/>
              <a:gd name="connsiteX16" fmla="*/ 0 w 2550698"/>
              <a:gd name="connsiteY16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50698" h="1477328" extrusionOk="0">
                <a:moveTo>
                  <a:pt x="0" y="0"/>
                </a:moveTo>
                <a:cubicBezTo>
                  <a:pt x="100868" y="-36876"/>
                  <a:pt x="387612" y="15649"/>
                  <a:pt x="484633" y="0"/>
                </a:cubicBezTo>
                <a:cubicBezTo>
                  <a:pt x="581654" y="-15649"/>
                  <a:pt x="789113" y="9247"/>
                  <a:pt x="918251" y="0"/>
                </a:cubicBezTo>
                <a:cubicBezTo>
                  <a:pt x="1047389" y="-9247"/>
                  <a:pt x="1301486" y="23613"/>
                  <a:pt x="1479405" y="0"/>
                </a:cubicBezTo>
                <a:cubicBezTo>
                  <a:pt x="1657324" y="-23613"/>
                  <a:pt x="1817938" y="47294"/>
                  <a:pt x="1964037" y="0"/>
                </a:cubicBezTo>
                <a:cubicBezTo>
                  <a:pt x="2110136" y="-47294"/>
                  <a:pt x="2310950" y="34592"/>
                  <a:pt x="2550698" y="0"/>
                </a:cubicBezTo>
                <a:cubicBezTo>
                  <a:pt x="2602133" y="155912"/>
                  <a:pt x="2514287" y="377797"/>
                  <a:pt x="2550698" y="521989"/>
                </a:cubicBezTo>
                <a:cubicBezTo>
                  <a:pt x="2587109" y="666181"/>
                  <a:pt x="2519455" y="799293"/>
                  <a:pt x="2550698" y="1014432"/>
                </a:cubicBezTo>
                <a:cubicBezTo>
                  <a:pt x="2581941" y="1229571"/>
                  <a:pt x="2537069" y="1288622"/>
                  <a:pt x="2550698" y="1477328"/>
                </a:cubicBezTo>
                <a:cubicBezTo>
                  <a:pt x="2401248" y="1526798"/>
                  <a:pt x="2320169" y="1451564"/>
                  <a:pt x="2091572" y="1477328"/>
                </a:cubicBezTo>
                <a:cubicBezTo>
                  <a:pt x="1862975" y="1503092"/>
                  <a:pt x="1831025" y="1451368"/>
                  <a:pt x="1581433" y="1477328"/>
                </a:cubicBezTo>
                <a:cubicBezTo>
                  <a:pt x="1331841" y="1503288"/>
                  <a:pt x="1302778" y="1447984"/>
                  <a:pt x="1071293" y="1477328"/>
                </a:cubicBezTo>
                <a:cubicBezTo>
                  <a:pt x="839808" y="1506672"/>
                  <a:pt x="819042" y="1466427"/>
                  <a:pt x="586661" y="1477328"/>
                </a:cubicBezTo>
                <a:cubicBezTo>
                  <a:pt x="354280" y="1488229"/>
                  <a:pt x="241312" y="1430595"/>
                  <a:pt x="0" y="1477328"/>
                </a:cubicBezTo>
                <a:cubicBezTo>
                  <a:pt x="-62140" y="1358578"/>
                  <a:pt x="31329" y="1162627"/>
                  <a:pt x="0" y="955339"/>
                </a:cubicBezTo>
                <a:cubicBezTo>
                  <a:pt x="-31329" y="748051"/>
                  <a:pt x="47515" y="598938"/>
                  <a:pt x="0" y="433350"/>
                </a:cubicBezTo>
                <a:cubicBezTo>
                  <a:pt x="-47515" y="267762"/>
                  <a:pt x="25684" y="17374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pPr marL="285750" indent="-285750">
              <a:buFont typeface="システムフォント（レギュラー）"/>
              <a:buChar char="☆"/>
            </a:pPr>
            <a:r>
              <a:rPr kumimoji="1" lang="ja-JP" altLang="en-US" b="1"/>
              <a:t>火曜日から日・祝日</a:t>
            </a:r>
            <a:endParaRPr kumimoji="1" lang="en-US" altLang="ja-JP" b="1" dirty="0"/>
          </a:p>
          <a:p>
            <a:pPr marL="285750" indent="-285750">
              <a:buFont typeface="システムフォント（レギュラー）"/>
              <a:buChar char="☆"/>
            </a:pPr>
            <a:r>
              <a:rPr kumimoji="1" lang="ja-JP" altLang="en-US" b="1"/>
              <a:t>夏期</a:t>
            </a:r>
            <a:r>
              <a:rPr kumimoji="1" lang="en-US" altLang="ja-JP" b="1" dirty="0"/>
              <a:t> (4-10</a:t>
            </a:r>
            <a:r>
              <a:rPr kumimoji="1" lang="ja-JP" altLang="en-US" b="1"/>
              <a:t>月</a:t>
            </a:r>
            <a:r>
              <a:rPr kumimoji="1" lang="en-US" altLang="ja-JP" b="1" dirty="0"/>
              <a:t>)</a:t>
            </a:r>
          </a:p>
          <a:p>
            <a:pPr marL="742950" lvl="1" indent="-285750">
              <a:buFont typeface="システムフォント（レギュラー）"/>
              <a:buChar char="☆"/>
            </a:pPr>
            <a:r>
              <a:rPr kumimoji="1" lang="en-US" altLang="ja-JP" b="1" dirty="0"/>
              <a:t>13:00-21:30</a:t>
            </a:r>
          </a:p>
          <a:p>
            <a:pPr marL="285750" indent="-285750">
              <a:buFont typeface="システムフォント（レギュラー）"/>
              <a:buChar char="☆"/>
            </a:pPr>
            <a:r>
              <a:rPr kumimoji="1" lang="ja-JP" altLang="en-US" b="1"/>
              <a:t>冬期</a:t>
            </a:r>
            <a:r>
              <a:rPr kumimoji="1" lang="en-US" altLang="ja-JP" b="1" dirty="0"/>
              <a:t> (11-3</a:t>
            </a:r>
            <a:r>
              <a:rPr kumimoji="1" lang="ja-JP" altLang="en-US" b="1"/>
              <a:t>月</a:t>
            </a:r>
            <a:r>
              <a:rPr kumimoji="1" lang="en-US" altLang="ja-JP" b="1" dirty="0"/>
              <a:t>)</a:t>
            </a:r>
          </a:p>
          <a:p>
            <a:pPr marL="742950" lvl="1" indent="-285750">
              <a:buFont typeface="システムフォント（レギュラー）"/>
              <a:buChar char="☆"/>
            </a:pPr>
            <a:r>
              <a:rPr kumimoji="1" lang="en-US" altLang="ja-JP" b="1" dirty="0"/>
              <a:t>13:00-20:00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42632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グリーン, 屋内, 座る, 表示 が含まれている画像&#10;&#10;自動的に生成された説明">
            <a:extLst>
              <a:ext uri="{FF2B5EF4-FFF2-40B4-BE49-F238E27FC236}">
                <a16:creationId xmlns:a16="http://schemas.microsoft.com/office/drawing/2014/main" id="{EEF68472-7C30-30E2-F2AD-E9C3260079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7116" y="-197116"/>
            <a:ext cx="6858000" cy="72522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3A6F166-93ED-E7EA-2FA1-E4525EA7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6236" y="-268919"/>
            <a:ext cx="4391584" cy="1899912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PIRKA (</a:t>
            </a: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ピリカ</a:t>
            </a:r>
            <a: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  <a:t>) </a:t>
            </a:r>
            <a:br>
              <a:rPr kumimoji="1" lang="en-US" altLang="ja-JP" dirty="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kumimoji="1" lang="ja-JP" altLang="en-US">
                <a:latin typeface="MS PGothic" panose="020B0600070205080204" pitchFamily="34" charset="-128"/>
                <a:ea typeface="MS PGothic" panose="020B0600070205080204" pitchFamily="34" charset="-128"/>
              </a:rPr>
              <a:t>望遠鏡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46BC05-87B8-297B-4EE1-5FF542E8E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918" y="2111471"/>
            <a:ext cx="4040795" cy="463438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4100" dirty="0" err="1"/>
              <a:t>Pirka</a:t>
            </a:r>
            <a:r>
              <a:rPr lang="en-US" altLang="ja-JP" sz="4100" dirty="0"/>
              <a:t> : </a:t>
            </a:r>
            <a:r>
              <a:rPr lang="ja-JP" altLang="en-US" sz="3600"/>
              <a:t>アイヌ語で</a:t>
            </a:r>
            <a:br>
              <a:rPr lang="en-US" altLang="ja-JP" sz="3600" dirty="0"/>
            </a:br>
            <a:r>
              <a:rPr lang="ja-JP" altLang="en-US" sz="3600"/>
              <a:t>「良い」「美しい」</a:t>
            </a:r>
            <a:endParaRPr kumimoji="1" lang="en-US" altLang="ja-JP" sz="3600" dirty="0"/>
          </a:p>
          <a:p>
            <a:r>
              <a:rPr kumimoji="1" lang="ja-JP" altLang="en-US" sz="4000"/>
              <a:t>カセグレン式</a:t>
            </a:r>
            <a:br>
              <a:rPr kumimoji="1" lang="en-US" altLang="ja-JP" sz="4000" dirty="0"/>
            </a:br>
            <a:r>
              <a:rPr kumimoji="1" lang="ja-JP" altLang="en-US" sz="4000"/>
              <a:t>光学望遠鏡</a:t>
            </a:r>
            <a:endParaRPr kumimoji="1" lang="en-US" altLang="ja-JP" sz="4000" dirty="0"/>
          </a:p>
          <a:p>
            <a:r>
              <a:rPr lang="ja-JP" altLang="en-US" sz="4000"/>
              <a:t>主鏡有効経</a:t>
            </a:r>
            <a:r>
              <a:rPr lang="en-US" altLang="ja-JP" sz="4000" dirty="0"/>
              <a:t> 1.6 m</a:t>
            </a:r>
          </a:p>
          <a:p>
            <a:r>
              <a:rPr kumimoji="1" lang="en-US" altLang="ja-JP" sz="4000" dirty="0"/>
              <a:t>MSI (Multi Spectral Imager)</a:t>
            </a:r>
          </a:p>
          <a:p>
            <a:pPr lvl="1"/>
            <a:r>
              <a:rPr lang="en-US" altLang="ja-JP" sz="4000" dirty="0"/>
              <a:t>360 – 1050 nm</a:t>
            </a:r>
            <a:endParaRPr kumimoji="1" lang="ja-JP" altLang="en-US" sz="400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9BA2AC-A8AA-D70C-12E5-DAAA61B47F8D}"/>
              </a:ext>
            </a:extLst>
          </p:cNvPr>
          <p:cNvSpPr txBox="1"/>
          <p:nvPr/>
        </p:nvSpPr>
        <p:spPr>
          <a:xfrm>
            <a:off x="10477144" y="3452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65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B4D1AC5-B317-4C30-237D-AE63781D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34200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4500" kern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附属天文台</a:t>
            </a:r>
            <a:r>
              <a:rPr kumimoji="1" lang="en-US" altLang="ja-JP" sz="4500" kern="1200" dirty="0">
                <a:solidFill>
                  <a:schemeClr val="tx1"/>
                </a:solidFill>
                <a:latin typeface="+mn-lt"/>
                <a:ea typeface="MS Gothic" panose="020B0609070205080204" pitchFamily="49" charset="-128"/>
              </a:rPr>
              <a:t>&amp;</a:t>
            </a:r>
            <a:r>
              <a:rPr kumimoji="1" lang="ja-JP" altLang="en-US" sz="4500" kern="12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北大観測室</a:t>
            </a:r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62A5D05-BBF2-1297-87E0-B5EF50214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363" y="1669554"/>
            <a:ext cx="4352493" cy="3890357"/>
          </a:xfrm>
          <a:prstGeom prst="rect">
            <a:avLst/>
          </a:prstGeom>
        </p:spPr>
      </p:pic>
      <p:pic>
        <p:nvPicPr>
          <p:cNvPr id="5" name="コンテンツ プレースホルダー 4" descr="デスクトップコンピューターが置かれている部屋&#10;&#10;低い精度で自動的に生成された説明">
            <a:extLst>
              <a:ext uri="{FF2B5EF4-FFF2-40B4-BE49-F238E27FC236}">
                <a16:creationId xmlns:a16="http://schemas.microsoft.com/office/drawing/2014/main" id="{B8539E12-D3DF-555B-A168-1FB90FE10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36" y="1669554"/>
            <a:ext cx="4352492" cy="389035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F2AFA8-701B-2890-2908-B2E9FCEA8FAE}"/>
              </a:ext>
            </a:extLst>
          </p:cNvPr>
          <p:cNvSpPr txBox="1"/>
          <p:nvPr/>
        </p:nvSpPr>
        <p:spPr>
          <a:xfrm>
            <a:off x="83452" y="1669554"/>
            <a:ext cx="1335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>
                <a:latin typeface="MS Gothic" panose="020B0609070205080204" pitchFamily="49" charset="-128"/>
                <a:ea typeface="MS Gothic" panose="020B0609070205080204" pitchFamily="49" charset="-128"/>
              </a:rPr>
              <a:t>名寄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6AACD-315B-1475-C879-CBF9DE336F43}"/>
              </a:ext>
            </a:extLst>
          </p:cNvPr>
          <p:cNvSpPr txBox="1"/>
          <p:nvPr/>
        </p:nvSpPr>
        <p:spPr>
          <a:xfrm>
            <a:off x="4568363" y="1669553"/>
            <a:ext cx="1335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>
                <a:latin typeface="MS Gothic" panose="020B0609070205080204" pitchFamily="49" charset="-128"/>
                <a:ea typeface="MS Gothic" panose="020B0609070205080204" pitchFamily="49" charset="-128"/>
              </a:rPr>
              <a:t>北大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D511A6-5A46-D45D-91C6-1BB5C63037C7}"/>
              </a:ext>
            </a:extLst>
          </p:cNvPr>
          <p:cNvSpPr txBox="1"/>
          <p:nvPr/>
        </p:nvSpPr>
        <p:spPr>
          <a:xfrm>
            <a:off x="172768" y="5916568"/>
            <a:ext cx="8791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ea typeface="MS Gothic" panose="020B0609070205080204" pitchFamily="49" charset="-128"/>
              </a:rPr>
              <a:t>VNC </a:t>
            </a:r>
            <a:r>
              <a:rPr kumimoji="1" lang="ja-JP" altLang="en-US" sz="3200">
                <a:ea typeface="MS Gothic" panose="020B0609070205080204" pitchFamily="49" charset="-128"/>
              </a:rPr>
              <a:t>接続によりリモートで望遠鏡の操作が可能</a:t>
            </a:r>
          </a:p>
        </p:txBody>
      </p:sp>
    </p:spTree>
    <p:extLst>
      <p:ext uri="{BB962C8B-B14F-4D97-AF65-F5344CB8AC3E}">
        <p14:creationId xmlns:p14="http://schemas.microsoft.com/office/powerpoint/2010/main" val="193813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652AC5-904B-0848-2CF2-31823AB9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082" y="208667"/>
            <a:ext cx="4299438" cy="1437406"/>
          </a:xfrm>
        </p:spPr>
        <p:txBody>
          <a:bodyPr anchor="t">
            <a:normAutofit fontScale="90000"/>
          </a:bodyPr>
          <a:lstStyle/>
          <a:p>
            <a:pPr algn="l"/>
            <a:r>
              <a:rPr kumimoji="1" lang="en-US" altLang="ja-JP" sz="4000" dirty="0" err="1"/>
              <a:t>Pirka</a:t>
            </a:r>
            <a:r>
              <a:rPr kumimoji="1" lang="en-US" altLang="ja-JP" sz="4000" dirty="0"/>
              <a:t> </a:t>
            </a:r>
            <a:r>
              <a:rPr kumimoji="1" lang="ja-JP" altLang="en-US" sz="4000"/>
              <a:t>望遠鏡で主に</a:t>
            </a:r>
            <a:br>
              <a:rPr kumimoji="1" lang="en-US" altLang="ja-JP" sz="4000" dirty="0"/>
            </a:br>
            <a:r>
              <a:rPr kumimoji="1" lang="ja-JP" altLang="en-US" sz="4000"/>
              <a:t>観測しているもの</a:t>
            </a:r>
          </a:p>
        </p:txBody>
      </p:sp>
      <p:pic>
        <p:nvPicPr>
          <p:cNvPr id="21" name="コンテンツ プレースホルダー 20" descr="座る, テーブル, ペア, 画面 が含まれている画像&#10;&#10;自動的に生成された説明">
            <a:extLst>
              <a:ext uri="{FF2B5EF4-FFF2-40B4-BE49-F238E27FC236}">
                <a16:creationId xmlns:a16="http://schemas.microsoft.com/office/drawing/2014/main" id="{EFE60E05-6FB6-5B62-6136-A59E2D6D0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5" r="893" b="1"/>
          <a:stretch/>
        </p:blipFill>
        <p:spPr>
          <a:xfrm>
            <a:off x="20" y="1771379"/>
            <a:ext cx="9143980" cy="3662515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2D5BD4-1711-A949-4F91-D3300B1CF809}"/>
              </a:ext>
            </a:extLst>
          </p:cNvPr>
          <p:cNvSpPr txBox="1"/>
          <p:nvPr/>
        </p:nvSpPr>
        <p:spPr>
          <a:xfrm>
            <a:off x="0" y="1771379"/>
            <a:ext cx="250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>
                <a:solidFill>
                  <a:schemeClr val="bg1"/>
                </a:solidFill>
              </a:rPr>
              <a:t>太陽系天体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1D6B2CE-2122-99E7-6216-03A285980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64" y="254571"/>
            <a:ext cx="1934715" cy="193471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0A8298D-CCBE-67E9-415B-3E649635C8DE}"/>
              </a:ext>
            </a:extLst>
          </p:cNvPr>
          <p:cNvSpPr txBox="1"/>
          <p:nvPr/>
        </p:nvSpPr>
        <p:spPr>
          <a:xfrm>
            <a:off x="7249764" y="190987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タイタン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BE26EE00-F581-FC30-326C-A897A5ED0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366" y="254571"/>
            <a:ext cx="1577877" cy="1855583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C594-7AFE-855A-3041-6B781BB60EB8}"/>
              </a:ext>
            </a:extLst>
          </p:cNvPr>
          <p:cNvSpPr txBox="1"/>
          <p:nvPr/>
        </p:nvSpPr>
        <p:spPr>
          <a:xfrm>
            <a:off x="5631345" y="1909878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エンケラドス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B5FC12D-2E0A-83A8-40AE-CFF4AD40D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178" y="254571"/>
            <a:ext cx="1576168" cy="1576168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93ABFAB-7215-42F2-ABC4-B74474CA630A}"/>
              </a:ext>
            </a:extLst>
          </p:cNvPr>
          <p:cNvSpPr txBox="1"/>
          <p:nvPr/>
        </p:nvSpPr>
        <p:spPr>
          <a:xfrm>
            <a:off x="4055157" y="1646073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</a:rPr>
              <a:t>イオ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EAC6E4BF-7DA5-124C-3398-BDF65A0D2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659" y="2897601"/>
            <a:ext cx="4886395" cy="3951606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67767CD-D1BB-A391-21B1-C5BCFE7417CF}"/>
              </a:ext>
            </a:extLst>
          </p:cNvPr>
          <p:cNvSpPr txBox="1"/>
          <p:nvPr/>
        </p:nvSpPr>
        <p:spPr>
          <a:xfrm>
            <a:off x="4323893" y="622134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chemeClr val="bg1"/>
                </a:solidFill>
              </a:rPr>
              <a:t>小惑星</a:t>
            </a:r>
          </a:p>
        </p:txBody>
      </p:sp>
    </p:spTree>
    <p:extLst>
      <p:ext uri="{BB962C8B-B14F-4D97-AF65-F5344CB8AC3E}">
        <p14:creationId xmlns:p14="http://schemas.microsoft.com/office/powerpoint/2010/main" val="7445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41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8EE40A-DB6E-1AC0-D19B-1CF5E92C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err="1"/>
              <a:t>Pirka</a:t>
            </a:r>
            <a:r>
              <a:rPr kumimoji="1" lang="ja-JP" altLang="en-US"/>
              <a:t> 望遠鏡を使用した観測成果</a:t>
            </a:r>
            <a:br>
              <a:rPr kumimoji="1" lang="en-US" altLang="ja-JP" dirty="0"/>
            </a:br>
            <a:r>
              <a:rPr kumimoji="1" lang="ja-JP" altLang="en-US"/>
              <a:t>プレスリリースが出ました！</a:t>
            </a:r>
          </a:p>
        </p:txBody>
      </p:sp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A052D3A3-767D-3BA7-825C-CD70C7E0A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4"/>
          <a:stretch/>
        </p:blipFill>
        <p:spPr>
          <a:xfrm>
            <a:off x="0" y="1417638"/>
            <a:ext cx="9203853" cy="3638860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C7AF4E09-493A-DE9E-C30F-B20A21735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9" y="3429000"/>
            <a:ext cx="7058722" cy="343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0033" y="318582"/>
            <a:ext cx="341757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45FF17-1753-CF85-8356-07609405F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32" y="637523"/>
            <a:ext cx="2955840" cy="1386733"/>
          </a:xfrm>
        </p:spPr>
        <p:txBody>
          <a:bodyPr>
            <a:normAutofit/>
          </a:bodyPr>
          <a:lstStyle/>
          <a:p>
            <a:r>
              <a:rPr kumimoji="1" lang="en-US" altLang="ja-JP" sz="3100">
                <a:solidFill>
                  <a:srgbClr val="FFFFFF"/>
                </a:solidFill>
                <a:latin typeface="+mn-lt"/>
                <a:ea typeface="MS PGothic" panose="020B0600070205080204" pitchFamily="34" charset="-128"/>
              </a:rPr>
              <a:t>2023</a:t>
            </a:r>
            <a:r>
              <a:rPr kumimoji="1" lang="ja-JP" altLang="en-US" sz="3100">
                <a:solidFill>
                  <a:srgbClr val="FFFFFF"/>
                </a:solidFill>
                <a:latin typeface="+mn-lt"/>
                <a:ea typeface="MS PGothic" panose="020B0600070205080204" pitchFamily="34" charset="-128"/>
              </a:rPr>
              <a:t>年度活動報告</a:t>
            </a:r>
            <a:r>
              <a:rPr kumimoji="1" lang="en-US" altLang="ja-JP" sz="3100">
                <a:solidFill>
                  <a:srgbClr val="FFFFFF"/>
                </a:solidFill>
                <a:latin typeface="+mn-lt"/>
                <a:ea typeface="MS PGothic" panose="020B0600070205080204" pitchFamily="34" charset="-128"/>
              </a:rPr>
              <a:t>1</a:t>
            </a:r>
            <a:endParaRPr kumimoji="1" lang="ja-JP" altLang="en-US" sz="3100">
              <a:solidFill>
                <a:srgbClr val="FFFFFF"/>
              </a:solidFill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11" name="図 10" descr="メーター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2119DB2-8AA5-311E-5638-2842C299F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187" y="324472"/>
            <a:ext cx="3417572" cy="2012328"/>
          </a:xfrm>
          <a:prstGeom prst="rect">
            <a:avLst/>
          </a:prstGeom>
        </p:spPr>
      </p:pic>
      <p:pic>
        <p:nvPicPr>
          <p:cNvPr id="6" name="図 5" descr="屋内, キッチン, 座る, 部屋 が含まれている画像&#10;&#10;自動的に生成された説明">
            <a:extLst>
              <a:ext uri="{FF2B5EF4-FFF2-40B4-BE49-F238E27FC236}">
                <a16:creationId xmlns:a16="http://schemas.microsoft.com/office/drawing/2014/main" id="{8FCAF35D-B23C-592E-42E5-AE9A19D8E2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7213307" y="333326"/>
            <a:ext cx="1688269" cy="2013766"/>
          </a:xfrm>
          <a:prstGeom prst="rect">
            <a:avLst/>
          </a:prstGeom>
        </p:spPr>
      </p:pic>
      <p:pic>
        <p:nvPicPr>
          <p:cNvPr id="5" name="図 4" descr="コンピュータ, 屋内, 電子機器, 机 が含まれている画像&#10;&#10;自動的に生成された説明">
            <a:extLst>
              <a:ext uri="{FF2B5EF4-FFF2-40B4-BE49-F238E27FC236}">
                <a16:creationId xmlns:a16="http://schemas.microsoft.com/office/drawing/2014/main" id="{A317DF31-C36F-30AF-6662-D41398EA57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40033" y="2429124"/>
            <a:ext cx="3417571" cy="410076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4987" y="2429124"/>
            <a:ext cx="3420938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9A913F-8F20-0163-1C5C-B861E823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987" y="2661272"/>
            <a:ext cx="3420938" cy="4108837"/>
          </a:xfrm>
        </p:spPr>
        <p:txBody>
          <a:bodyPr anchor="ctr">
            <a:normAutofit/>
          </a:bodyPr>
          <a:lstStyle/>
          <a:p>
            <a:r>
              <a:rPr lang="ja-JP" altLang="en-US" sz="160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観測企画運営委員会 会合参加</a:t>
            </a:r>
            <a:r>
              <a:rPr lang="en-US" altLang="ja-JP" sz="1600" dirty="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 </a:t>
            </a:r>
            <a:br>
              <a:rPr lang="en-US" altLang="ja-JP" sz="1600" dirty="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</a:br>
            <a:r>
              <a:rPr lang="en-US" altLang="ja-JP" sz="1600" dirty="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(1</a:t>
            </a:r>
            <a:r>
              <a:rPr lang="ja-JP" altLang="en-US" sz="160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回</a:t>
            </a:r>
            <a:r>
              <a:rPr lang="en-US" altLang="ja-JP" sz="1600" dirty="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/1</a:t>
            </a:r>
            <a:r>
              <a:rPr lang="ja-JP" altLang="en-US" sz="160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か月</a:t>
            </a:r>
            <a:r>
              <a:rPr lang="en-US" altLang="ja-JP" sz="1600" dirty="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) </a:t>
            </a:r>
            <a:endParaRPr lang="ja-JP" altLang="en-US" sz="1600">
              <a:solidFill>
                <a:srgbClr val="FFFFFF"/>
              </a:solidFill>
              <a:effectLst/>
              <a:ea typeface="MS PGothic" panose="020B0600070205080204" pitchFamily="34" charset="-128"/>
            </a:endParaRPr>
          </a:p>
          <a:p>
            <a:r>
              <a:rPr lang="en" altLang="ja-JP" sz="1600" dirty="0" err="1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ToO</a:t>
            </a:r>
            <a:r>
              <a:rPr lang="en" altLang="ja-JP" sz="1600" dirty="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 </a:t>
            </a:r>
            <a:r>
              <a:rPr lang="ja-JP" altLang="en-US" sz="160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観測</a:t>
            </a:r>
            <a:r>
              <a:rPr lang="en-US" altLang="ja-JP" sz="1600" dirty="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 2</a:t>
            </a:r>
            <a:r>
              <a:rPr lang="ja-JP" altLang="en-US" sz="160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件 </a:t>
            </a:r>
            <a:r>
              <a:rPr lang="en-US" altLang="ja-JP" sz="1600" dirty="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-&gt;</a:t>
            </a:r>
            <a:r>
              <a:rPr lang="ja-JP" altLang="en-US" sz="1600">
                <a:solidFill>
                  <a:srgbClr val="FFFFFF"/>
                </a:solidFill>
                <a:effectLst/>
                <a:ea typeface="MS PGothic" panose="020B0600070205080204" pitchFamily="34" charset="-128"/>
              </a:rPr>
              <a:t> 悪天候により観測できず</a:t>
            </a:r>
            <a:endParaRPr lang="en-US" altLang="ja-JP" sz="1600" dirty="0">
              <a:solidFill>
                <a:srgbClr val="FFFFFF"/>
              </a:solidFill>
              <a:effectLst/>
              <a:ea typeface="MS PGothic" panose="020B0600070205080204" pitchFamily="34" charset="-128"/>
            </a:endParaRPr>
          </a:p>
          <a:p>
            <a:r>
              <a:rPr lang="en-US" altLang="ja-JP" sz="1600" dirty="0">
                <a:solidFill>
                  <a:srgbClr val="FFFFFF"/>
                </a:solidFill>
                <a:ea typeface="MS PGothic" panose="020B0600070205080204" pitchFamily="34" charset="-128"/>
              </a:rPr>
              <a:t>2018</a:t>
            </a:r>
            <a:r>
              <a:rPr lang="ja-JP" altLang="en-US" sz="1600">
                <a:solidFill>
                  <a:srgbClr val="FFFFFF"/>
                </a:solidFill>
                <a:ea typeface="MS PGothic" panose="020B0600070205080204" pitchFamily="34" charset="-128"/>
              </a:rPr>
              <a:t>年停電により故障した</a:t>
            </a:r>
            <a:r>
              <a:rPr lang="en-US" altLang="ja-JP" sz="1600" dirty="0">
                <a:solidFill>
                  <a:srgbClr val="FFFFFF"/>
                </a:solidFill>
                <a:ea typeface="MS PGothic" panose="020B0600070205080204" pitchFamily="34" charset="-128"/>
              </a:rPr>
              <a:t> NaCS </a:t>
            </a:r>
            <a:r>
              <a:rPr lang="ja-JP" altLang="en-US" sz="1600">
                <a:solidFill>
                  <a:srgbClr val="FFFFFF"/>
                </a:solidFill>
                <a:ea typeface="MS PGothic" panose="020B0600070205080204" pitchFamily="34" charset="-128"/>
              </a:rPr>
              <a:t>復旧作業中</a:t>
            </a:r>
            <a:endParaRPr lang="en-US" altLang="ja-JP" sz="1600" dirty="0">
              <a:solidFill>
                <a:srgbClr val="FFFFFF"/>
              </a:solidFill>
              <a:ea typeface="MS PGothic" panose="020B0600070205080204" pitchFamily="34" charset="-128"/>
            </a:endParaRPr>
          </a:p>
          <a:p>
            <a:r>
              <a:rPr lang="en-US" altLang="ja-JP" sz="1600" dirty="0">
                <a:solidFill>
                  <a:srgbClr val="FFFFFF"/>
                </a:solidFill>
                <a:ea typeface="MS PGothic" panose="020B0600070205080204" pitchFamily="34" charset="-128"/>
              </a:rPr>
              <a:t>TOPICS </a:t>
            </a:r>
            <a:r>
              <a:rPr lang="ja-JP" altLang="en-US" sz="1600">
                <a:solidFill>
                  <a:srgbClr val="FFFFFF"/>
                </a:solidFill>
                <a:ea typeface="MS PGothic" panose="020B0600070205080204" pitchFamily="34" charset="-128"/>
              </a:rPr>
              <a:t>取り外し作業</a:t>
            </a:r>
            <a:r>
              <a:rPr lang="en-US" altLang="ja-JP" sz="1600" dirty="0">
                <a:solidFill>
                  <a:srgbClr val="FFFFFF"/>
                </a:solidFill>
                <a:ea typeface="MS PGothic" panose="020B0600070205080204" pitchFamily="34" charset="-128"/>
              </a:rPr>
              <a:t> (01/20-01/22)</a:t>
            </a:r>
          </a:p>
          <a:p>
            <a:r>
              <a:rPr lang="ja-JP" altLang="en-US" sz="1600">
                <a:solidFill>
                  <a:srgbClr val="FFFFFF"/>
                </a:solidFill>
                <a:ea typeface="MS PGothic" panose="020B0600070205080204" pitchFamily="34" charset="-128"/>
              </a:rPr>
              <a:t>全天スカイモニタのカメラリプレース＆設定</a:t>
            </a:r>
            <a:r>
              <a:rPr lang="en-US" altLang="ja-JP" sz="1600" dirty="0">
                <a:solidFill>
                  <a:srgbClr val="FFFFFF"/>
                </a:solidFill>
                <a:ea typeface="MS PGothic" panose="020B0600070205080204" pitchFamily="34" charset="-128"/>
              </a:rPr>
              <a:t> (3/1)</a:t>
            </a:r>
          </a:p>
          <a:p>
            <a:r>
              <a:rPr lang="ja-JP" altLang="en-US" sz="1600">
                <a:solidFill>
                  <a:srgbClr val="FFFFFF"/>
                </a:solidFill>
                <a:ea typeface="MS PGothic" panose="020B0600070205080204" pitchFamily="34" charset="-128"/>
              </a:rPr>
              <a:t>天文台観測操作室</a:t>
            </a:r>
            <a:r>
              <a:rPr lang="en-US" altLang="ja-JP" sz="1600" dirty="0">
                <a:solidFill>
                  <a:srgbClr val="FFFFFF"/>
                </a:solidFill>
                <a:ea typeface="MS PGothic" panose="020B0600070205080204" pitchFamily="34" charset="-128"/>
              </a:rPr>
              <a:t>PC</a:t>
            </a:r>
            <a:r>
              <a:rPr lang="ja-JP" altLang="en-US" sz="1600">
                <a:solidFill>
                  <a:srgbClr val="FFFFFF"/>
                </a:solidFill>
                <a:ea typeface="MS PGothic" panose="020B0600070205080204" pitchFamily="34" charset="-128"/>
              </a:rPr>
              <a:t>端末リプレース</a:t>
            </a:r>
            <a:r>
              <a:rPr lang="en-US" altLang="ja-JP" sz="1600" dirty="0">
                <a:solidFill>
                  <a:srgbClr val="FFFFFF"/>
                </a:solidFill>
                <a:ea typeface="MS PGothic" panose="020B0600070205080204" pitchFamily="34" charset="-128"/>
              </a:rPr>
              <a:t> (2/26-3/1)</a:t>
            </a:r>
          </a:p>
          <a:p>
            <a:r>
              <a:rPr lang="ja-JP" altLang="en-US" sz="1600">
                <a:solidFill>
                  <a:srgbClr val="FFFFFF"/>
                </a:solidFill>
                <a:ea typeface="MS PGothic" panose="020B0600070205080204" pitchFamily="34" charset="-128"/>
              </a:rPr>
              <a:t>ウォラストンプリズムの固定作業 </a:t>
            </a:r>
            <a:endParaRPr lang="en-US" altLang="ja-JP" sz="1600" dirty="0">
              <a:solidFill>
                <a:srgbClr val="FFFFFF"/>
              </a:solidFill>
              <a:ea typeface="MS PGothic" panose="020B0600070205080204" pitchFamily="34" charset="-128"/>
            </a:endParaRPr>
          </a:p>
          <a:p>
            <a:endParaRPr lang="en-US" altLang="ja-JP" sz="1600" dirty="0">
              <a:solidFill>
                <a:srgbClr val="FFFFFF"/>
              </a:solidFill>
              <a:effectLst/>
              <a:ea typeface="MS PGothic" panose="020B0600070205080204" pitchFamily="34" charset="-128"/>
            </a:endParaRPr>
          </a:p>
          <a:p>
            <a:endParaRPr lang="en-US" altLang="ja-JP" sz="1600" dirty="0">
              <a:solidFill>
                <a:srgbClr val="FFFFFF"/>
              </a:solidFill>
              <a:effectLst/>
              <a:ea typeface="MS PGothic" panose="020B0600070205080204" pitchFamily="34" charset="-128"/>
            </a:endParaRPr>
          </a:p>
        </p:txBody>
      </p:sp>
      <p:pic>
        <p:nvPicPr>
          <p:cNvPr id="7" name="図 6" descr="雪の上に座っている男性&#10;&#10;低い精度で自動的に生成された説明">
            <a:extLst>
              <a:ext uri="{FF2B5EF4-FFF2-40B4-BE49-F238E27FC236}">
                <a16:creationId xmlns:a16="http://schemas.microsoft.com/office/drawing/2014/main" id="{6AEC0FCF-FE8E-D787-4ACB-AE172855D9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309" y="2426918"/>
            <a:ext cx="1688269" cy="1998429"/>
          </a:xfrm>
          <a:prstGeom prst="rect">
            <a:avLst/>
          </a:prstGeom>
        </p:spPr>
      </p:pic>
      <p:pic>
        <p:nvPicPr>
          <p:cNvPr id="9" name="図 8" descr="バッグ, 座る, 荷物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ACD867B-3AF9-CA6C-C4F8-00CFE7A457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309" y="4499919"/>
            <a:ext cx="1688268" cy="20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79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8800EF-234C-E0AF-F73C-992BA62F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  <a:ea typeface="MS PGothic" panose="020B0600070205080204" pitchFamily="34" charset="-128"/>
              </a:rPr>
              <a:t>2023</a:t>
            </a:r>
            <a:r>
              <a:rPr kumimoji="1" lang="ja-JP" altLang="en-US">
                <a:latin typeface="+mn-lt"/>
                <a:ea typeface="MS PGothic" panose="020B0600070205080204" pitchFamily="34" charset="-128"/>
              </a:rPr>
              <a:t>年度活動報告</a:t>
            </a:r>
            <a:r>
              <a:rPr kumimoji="1" lang="en-US" altLang="ja-JP" dirty="0">
                <a:latin typeface="+mn-lt"/>
                <a:ea typeface="MS PGothic" panose="020B0600070205080204" pitchFamily="34" charset="-128"/>
              </a:rPr>
              <a:t>2</a:t>
            </a:r>
            <a:endParaRPr kumimoji="1" lang="ja-JP" altLang="en-US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315672-CE61-DF1A-91B7-B4B835D65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62500" lnSpcReduction="20000"/>
          </a:bodyPr>
          <a:lstStyle/>
          <a:p>
            <a:r>
              <a:rPr kumimoji="1" lang="ja-JP" altLang="en-US" sz="2400">
                <a:ea typeface="MS PGothic" panose="020B0600070205080204" pitchFamily="34" charset="-128"/>
              </a:rPr>
              <a:t>学会発表</a:t>
            </a:r>
            <a:endParaRPr kumimoji="1" lang="en-US" altLang="ja-JP" sz="2400" dirty="0">
              <a:ea typeface="MS PGothic" panose="020B0600070205080204" pitchFamily="34" charset="-128"/>
            </a:endParaRPr>
          </a:p>
          <a:p>
            <a:pPr lvl="1"/>
            <a:r>
              <a:rPr lang="en-US" altLang="ja-JP" dirty="0">
                <a:ea typeface="MS PGothic" panose="020B0600070205080204" pitchFamily="34" charset="-128"/>
              </a:rPr>
              <a:t>JpGU2023</a:t>
            </a:r>
            <a:r>
              <a:rPr lang="ja-JP" altLang="en-US">
                <a:ea typeface="MS PGothic" panose="020B0600070205080204" pitchFamily="34" charset="-128"/>
              </a:rPr>
              <a:t>年大会</a:t>
            </a:r>
            <a:r>
              <a:rPr lang="en-US" altLang="ja-JP" dirty="0">
                <a:ea typeface="MS PGothic" panose="020B0600070205080204" pitchFamily="34" charset="-128"/>
              </a:rPr>
              <a:t> 1</a:t>
            </a:r>
            <a:r>
              <a:rPr lang="ja-JP" altLang="en-US">
                <a:ea typeface="MS PGothic" panose="020B0600070205080204" pitchFamily="34" charset="-128"/>
              </a:rPr>
              <a:t>件</a:t>
            </a:r>
            <a:endParaRPr lang="en-US" altLang="ja-JP" dirty="0">
              <a:ea typeface="MS PGothic" panose="020B0600070205080204" pitchFamily="34" charset="-128"/>
            </a:endParaRPr>
          </a:p>
          <a:p>
            <a:pPr lvl="1"/>
            <a:r>
              <a:rPr kumimoji="1" lang="ja-JP" altLang="en-US">
                <a:ea typeface="MS PGothic" panose="020B0600070205080204" pitchFamily="34" charset="-128"/>
              </a:rPr>
              <a:t>地球電磁気・地球惑星圏学会</a:t>
            </a:r>
            <a:r>
              <a:rPr kumimoji="1" lang="en-US" altLang="ja-JP" dirty="0">
                <a:ea typeface="MS PGothic" panose="020B0600070205080204" pitchFamily="34" charset="-128"/>
              </a:rPr>
              <a:t> (SGEPSS) </a:t>
            </a:r>
            <a:r>
              <a:rPr lang="en-US" altLang="ja-JP" dirty="0">
                <a:ea typeface="MS PGothic" panose="020B0600070205080204" pitchFamily="34" charset="-128"/>
              </a:rPr>
              <a:t>4</a:t>
            </a:r>
            <a:r>
              <a:rPr kumimoji="1" lang="ja-JP" altLang="en-US">
                <a:ea typeface="MS PGothic" panose="020B0600070205080204" pitchFamily="34" charset="-128"/>
              </a:rPr>
              <a:t>件</a:t>
            </a:r>
            <a:endParaRPr kumimoji="1" lang="en-US" altLang="ja-JP" dirty="0">
              <a:ea typeface="MS PGothic" panose="020B0600070205080204" pitchFamily="34" charset="-128"/>
            </a:endParaRPr>
          </a:p>
          <a:p>
            <a:pPr lvl="1"/>
            <a:r>
              <a:rPr lang="ja-JP" altLang="en-US">
                <a:ea typeface="MS PGothic" panose="020B0600070205080204" pitchFamily="34" charset="-128"/>
              </a:rPr>
              <a:t>日本惑星科学会</a:t>
            </a:r>
            <a:r>
              <a:rPr lang="en-US" altLang="ja-JP" dirty="0">
                <a:ea typeface="MS PGothic" panose="020B0600070205080204" pitchFamily="34" charset="-128"/>
              </a:rPr>
              <a:t> 2023</a:t>
            </a:r>
            <a:r>
              <a:rPr lang="ja-JP" altLang="en-US">
                <a:ea typeface="MS PGothic" panose="020B0600070205080204" pitchFamily="34" charset="-128"/>
              </a:rPr>
              <a:t>年</a:t>
            </a:r>
            <a:r>
              <a:rPr lang="en-US" altLang="ja-JP" dirty="0">
                <a:ea typeface="MS PGothic" panose="020B0600070205080204" pitchFamily="34" charset="-128"/>
              </a:rPr>
              <a:t> 4</a:t>
            </a:r>
            <a:r>
              <a:rPr lang="ja-JP" altLang="en-US">
                <a:ea typeface="MS PGothic" panose="020B0600070205080204" pitchFamily="34" charset="-128"/>
              </a:rPr>
              <a:t>件</a:t>
            </a:r>
            <a:endParaRPr lang="en-US" altLang="ja-JP" dirty="0">
              <a:ea typeface="MS PGothic" panose="020B0600070205080204" pitchFamily="34" charset="-128"/>
            </a:endParaRPr>
          </a:p>
          <a:p>
            <a:pPr lvl="1"/>
            <a:r>
              <a:rPr lang="en" altLang="ja-JP" dirty="0">
                <a:effectLst/>
              </a:rPr>
              <a:t>ACM 2023 1</a:t>
            </a:r>
            <a:r>
              <a:rPr lang="ja-JP" altLang="en-US">
                <a:effectLst/>
              </a:rPr>
              <a:t>件</a:t>
            </a:r>
            <a:endParaRPr lang="en" altLang="ja-JP" dirty="0">
              <a:effectLst/>
            </a:endParaRPr>
          </a:p>
          <a:p>
            <a:pPr lvl="1"/>
            <a:r>
              <a:rPr lang="en" altLang="ja-JP" dirty="0">
                <a:effectLst/>
              </a:rPr>
              <a:t>KAS 2023 2</a:t>
            </a:r>
            <a:r>
              <a:rPr lang="ja-JP" altLang="en-US">
                <a:effectLst/>
                <a:latin typeface="Helvetica Neue" panose="02000503000000020004" pitchFamily="2" charset="0"/>
              </a:rPr>
              <a:t>件</a:t>
            </a:r>
            <a:endParaRPr lang="en-US" altLang="ja-JP" dirty="0">
              <a:ea typeface="MS PGothic" panose="020B0600070205080204" pitchFamily="34" charset="-128"/>
            </a:endParaRPr>
          </a:p>
          <a:p>
            <a:r>
              <a:rPr lang="ja-JP" altLang="en-US" sz="2400">
                <a:ea typeface="MS PGothic" panose="020B0600070205080204" pitchFamily="34" charset="-128"/>
              </a:rPr>
              <a:t>論文</a:t>
            </a:r>
            <a:r>
              <a:rPr lang="en-US" altLang="ja-JP" sz="2400" dirty="0">
                <a:ea typeface="MS PGothic" panose="020B0600070205080204" pitchFamily="34" charset="-128"/>
              </a:rPr>
              <a:t> (</a:t>
            </a:r>
            <a:r>
              <a:rPr lang="ja-JP" altLang="en-US" sz="2400">
                <a:ea typeface="MS PGothic" panose="020B0600070205080204" pitchFamily="34" charset="-128"/>
              </a:rPr>
              <a:t>査読有</a:t>
            </a:r>
            <a:r>
              <a:rPr lang="en-US" altLang="ja-JP" sz="2400" dirty="0">
                <a:ea typeface="MS PGothic" panose="020B0600070205080204" pitchFamily="34" charset="-128"/>
              </a:rPr>
              <a:t>)(2</a:t>
            </a:r>
            <a:r>
              <a:rPr lang="ja-JP" altLang="en-US" sz="2400">
                <a:ea typeface="MS PGothic" panose="020B0600070205080204" pitchFamily="34" charset="-128"/>
              </a:rPr>
              <a:t>報</a:t>
            </a:r>
            <a:r>
              <a:rPr lang="en-US" altLang="ja-JP" sz="2400" dirty="0">
                <a:ea typeface="MS PGothic" panose="020B0600070205080204" pitchFamily="34" charset="-128"/>
              </a:rPr>
              <a:t>)</a:t>
            </a:r>
          </a:p>
          <a:p>
            <a:pPr lvl="1"/>
            <a:r>
              <a:rPr lang="en-US" altLang="ja-JP" dirty="0">
                <a:ea typeface="MS PGothic" panose="020B0600070205080204" pitchFamily="34" charset="-128"/>
              </a:rPr>
              <a:t>“Photometry and Polarimetry of 2010 XC15: Observational Confirmation of E-type Near-Earth Asteroid Pair”, </a:t>
            </a:r>
            <a:r>
              <a:rPr lang="en-US" altLang="ja-JP" dirty="0" err="1">
                <a:ea typeface="MS PGothic" panose="020B0600070205080204" pitchFamily="34" charset="-128"/>
              </a:rPr>
              <a:t>Beniyama</a:t>
            </a:r>
            <a:r>
              <a:rPr lang="en-US" altLang="ja-JP" dirty="0">
                <a:ea typeface="MS PGothic" panose="020B0600070205080204" pitchFamily="34" charset="-128"/>
              </a:rPr>
              <a:t> et al., The Astronomical journal, 955, 2023</a:t>
            </a:r>
          </a:p>
          <a:p>
            <a:pPr lvl="1"/>
            <a:r>
              <a:rPr lang="en-US" altLang="ja-JP" dirty="0">
                <a:ea typeface="MS PGothic" panose="020B0600070205080204" pitchFamily="34" charset="-128"/>
              </a:rPr>
              <a:t>“Spectral type and geometric albedo of (98943) 2001 CC21, the Hayabusa2# mission target”, </a:t>
            </a:r>
            <a:r>
              <a:rPr lang="en-US" altLang="ja-JP" dirty="0" err="1">
                <a:ea typeface="MS PGothic" panose="020B0600070205080204" pitchFamily="34" charset="-128"/>
              </a:rPr>
              <a:t>Jooyeon</a:t>
            </a:r>
            <a:r>
              <a:rPr lang="en-US" altLang="ja-JP" dirty="0">
                <a:ea typeface="MS PGothic" panose="020B0600070205080204" pitchFamily="34" charset="-128"/>
              </a:rPr>
              <a:t> et al., MNRAS, 525, 2023</a:t>
            </a:r>
          </a:p>
          <a:p>
            <a:r>
              <a:rPr lang="ja-JP" altLang="en-US" sz="2600">
                <a:ea typeface="MS PGothic" panose="020B0600070205080204" pitchFamily="34" charset="-128"/>
              </a:rPr>
              <a:t>論文</a:t>
            </a:r>
            <a:r>
              <a:rPr lang="en-US" altLang="ja-JP" sz="2600" dirty="0">
                <a:ea typeface="MS PGothic" panose="020B0600070205080204" pitchFamily="34" charset="-128"/>
              </a:rPr>
              <a:t>(</a:t>
            </a:r>
            <a:r>
              <a:rPr lang="ja-JP" altLang="en-US" sz="2600">
                <a:ea typeface="MS PGothic" panose="020B0600070205080204" pitchFamily="34" charset="-128"/>
              </a:rPr>
              <a:t>査読無</a:t>
            </a:r>
            <a:r>
              <a:rPr lang="en-US" altLang="ja-JP" sz="2600" dirty="0">
                <a:ea typeface="MS PGothic" panose="020B0600070205080204" pitchFamily="34" charset="-128"/>
              </a:rPr>
              <a:t>) (3</a:t>
            </a:r>
            <a:r>
              <a:rPr lang="ja-JP" altLang="en-US" sz="2600">
                <a:ea typeface="MS PGothic" panose="020B0600070205080204" pitchFamily="34" charset="-128"/>
              </a:rPr>
              <a:t>報</a:t>
            </a:r>
            <a:r>
              <a:rPr lang="en-US" altLang="ja-JP" sz="2600" dirty="0">
                <a:ea typeface="MS PGothic" panose="020B0600070205080204" pitchFamily="34" charset="-128"/>
              </a:rPr>
              <a:t>)</a:t>
            </a:r>
          </a:p>
          <a:p>
            <a:pPr lvl="1"/>
            <a:r>
              <a:rPr lang="en-US" altLang="ja-JP" dirty="0">
                <a:ea typeface="MS PGothic" panose="020B0600070205080204" pitchFamily="34" charset="-128"/>
              </a:rPr>
              <a:t>2022</a:t>
            </a:r>
            <a:r>
              <a:rPr lang="ja-JP" altLang="en-US">
                <a:ea typeface="MS PGothic" panose="020B0600070205080204" pitchFamily="34" charset="-128"/>
              </a:rPr>
              <a:t>年度国立天文台年次報告</a:t>
            </a:r>
            <a:r>
              <a:rPr lang="en-US" altLang="ja-JP" dirty="0">
                <a:ea typeface="MS PGothic" panose="020B0600070205080204" pitchFamily="34" charset="-128"/>
              </a:rPr>
              <a:t>, </a:t>
            </a:r>
            <a:r>
              <a:rPr lang="ja-JP" altLang="en-US">
                <a:ea typeface="MS PGothic" panose="020B0600070205080204" pitchFamily="34" charset="-128"/>
              </a:rPr>
              <a:t>第</a:t>
            </a:r>
            <a:r>
              <a:rPr lang="en-US" altLang="ja-JP" dirty="0">
                <a:ea typeface="MS PGothic" panose="020B0600070205080204" pitchFamily="34" charset="-128"/>
              </a:rPr>
              <a:t>35</a:t>
            </a:r>
            <a:r>
              <a:rPr lang="ja-JP" altLang="en-US">
                <a:ea typeface="MS PGothic" panose="020B0600070205080204" pitchFamily="34" charset="-128"/>
              </a:rPr>
              <a:t>冊</a:t>
            </a:r>
            <a:r>
              <a:rPr lang="en-US" altLang="ja-JP" dirty="0">
                <a:ea typeface="MS PGothic" panose="020B0600070205080204" pitchFamily="34" charset="-128"/>
              </a:rPr>
              <a:t>, 28, </a:t>
            </a:r>
            <a:r>
              <a:rPr lang="ja-JP" altLang="en-US">
                <a:ea typeface="MS PGothic" panose="020B0600070205080204" pitchFamily="34" charset="-128"/>
              </a:rPr>
              <a:t>内藤</a:t>
            </a:r>
            <a:r>
              <a:rPr lang="en-US" altLang="ja-JP" dirty="0">
                <a:ea typeface="MS PGothic" panose="020B0600070205080204" pitchFamily="34" charset="-128"/>
              </a:rPr>
              <a:t> </a:t>
            </a:r>
            <a:r>
              <a:rPr lang="ja-JP" altLang="en-US">
                <a:ea typeface="MS PGothic" panose="020B0600070205080204" pitchFamily="34" charset="-128"/>
              </a:rPr>
              <a:t>他</a:t>
            </a:r>
            <a:endParaRPr lang="en-US" altLang="ja-JP" dirty="0">
              <a:ea typeface="MS PGothic" panose="020B0600070205080204" pitchFamily="34" charset="-128"/>
            </a:endParaRPr>
          </a:p>
          <a:p>
            <a:pPr lvl="1"/>
            <a:r>
              <a:rPr lang="en-US" altLang="ja-JP" dirty="0">
                <a:ea typeface="MS PGothic" panose="020B0600070205080204" pitchFamily="34" charset="-128"/>
              </a:rPr>
              <a:t>Annual Report of the National Astronomical Observatory of Japan,</a:t>
            </a:r>
            <a:r>
              <a:rPr lang="ja-JP" altLang="en-US">
                <a:ea typeface="MS PGothic" panose="020B0600070205080204" pitchFamily="34" charset="-128"/>
              </a:rPr>
              <a:t> </a:t>
            </a:r>
            <a:r>
              <a:rPr lang="en-US" altLang="ja-JP" dirty="0">
                <a:ea typeface="MS PGothic" panose="020B0600070205080204" pitchFamily="34" charset="-128"/>
              </a:rPr>
              <a:t>Naito</a:t>
            </a:r>
            <a:r>
              <a:rPr lang="ja-JP" altLang="en-US">
                <a:ea typeface="MS PGothic" panose="020B0600070205080204" pitchFamily="34" charset="-128"/>
              </a:rPr>
              <a:t> </a:t>
            </a:r>
            <a:r>
              <a:rPr lang="en-US" altLang="ja-JP" dirty="0">
                <a:ea typeface="MS PGothic" panose="020B0600070205080204" pitchFamily="34" charset="-128"/>
              </a:rPr>
              <a:t>et</a:t>
            </a:r>
            <a:r>
              <a:rPr lang="ja-JP" altLang="en-US">
                <a:ea typeface="MS PGothic" panose="020B0600070205080204" pitchFamily="34" charset="-128"/>
              </a:rPr>
              <a:t> </a:t>
            </a:r>
            <a:r>
              <a:rPr lang="en-US" altLang="ja-JP" dirty="0">
                <a:ea typeface="MS PGothic" panose="020B0600070205080204" pitchFamily="34" charset="-128"/>
              </a:rPr>
              <a:t>al., Volume 25, 28</a:t>
            </a:r>
          </a:p>
          <a:p>
            <a:pPr lvl="1"/>
            <a:r>
              <a:rPr lang="en-US" altLang="ja-JP" dirty="0" err="1">
                <a:ea typeface="MS PGothic" panose="020B0600070205080204" pitchFamily="34" charset="-128"/>
              </a:rPr>
              <a:t>Atel</a:t>
            </a:r>
            <a:r>
              <a:rPr lang="en-US" altLang="ja-JP" dirty="0">
                <a:ea typeface="MS PGothic" panose="020B0600070205080204" pitchFamily="34" charset="-128"/>
              </a:rPr>
              <a:t> #16386, Naito et al.</a:t>
            </a:r>
          </a:p>
          <a:p>
            <a:r>
              <a:rPr lang="ja-JP" altLang="en-US" sz="2400">
                <a:ea typeface="MS PGothic" panose="020B0600070205080204" pitchFamily="34" charset="-128"/>
              </a:rPr>
              <a:t>アウトリーチ</a:t>
            </a:r>
            <a:endParaRPr lang="en-US" altLang="ja-JP" sz="2400" dirty="0">
              <a:ea typeface="MS PGothic" panose="020B0600070205080204" pitchFamily="34" charset="-128"/>
            </a:endParaRPr>
          </a:p>
          <a:p>
            <a:pPr lvl="1"/>
            <a:r>
              <a:rPr lang="ja-JP" altLang="en-US">
                <a:ea typeface="MS PGothic" panose="020B0600070205080204" pitchFamily="34" charset="-128"/>
              </a:rPr>
              <a:t>星まつりの対応（</a:t>
            </a:r>
            <a:r>
              <a:rPr lang="en-US" altLang="ja-JP" dirty="0">
                <a:ea typeface="MS PGothic" panose="020B0600070205080204" pitchFamily="34" charset="-128"/>
              </a:rPr>
              <a:t>2023</a:t>
            </a:r>
            <a:r>
              <a:rPr lang="ja-JP" altLang="en-US">
                <a:ea typeface="MS PGothic" panose="020B0600070205080204" pitchFamily="34" charset="-128"/>
              </a:rPr>
              <a:t>年</a:t>
            </a:r>
            <a:r>
              <a:rPr lang="en-US" altLang="ja-JP" dirty="0">
                <a:ea typeface="MS PGothic" panose="020B0600070205080204" pitchFamily="34" charset="-128"/>
              </a:rPr>
              <a:t>7/22</a:t>
            </a:r>
            <a:r>
              <a:rPr lang="ja-JP" altLang="en-US">
                <a:ea typeface="MS PGothic" panose="020B0600070205080204" pitchFamily="34" charset="-128"/>
              </a:rPr>
              <a:t>＠天文台</a:t>
            </a:r>
            <a:r>
              <a:rPr lang="en-US" altLang="ja-JP" dirty="0">
                <a:ea typeface="MS PGothic" panose="020B0600070205080204" pitchFamily="34" charset="-128"/>
              </a:rPr>
              <a:t>)</a:t>
            </a:r>
          </a:p>
          <a:p>
            <a:pPr lvl="1"/>
            <a:r>
              <a:rPr lang="ja-JP" altLang="en-US">
                <a:ea typeface="MS PGothic" panose="020B0600070205080204" pitchFamily="34" charset="-128"/>
              </a:rPr>
              <a:t>シン・天文学講演</a:t>
            </a:r>
            <a:r>
              <a:rPr lang="en-US" altLang="ja-JP" dirty="0">
                <a:ea typeface="MS PGothic" panose="020B0600070205080204" pitchFamily="34" charset="-128"/>
              </a:rPr>
              <a:t> (2023</a:t>
            </a:r>
            <a:r>
              <a:rPr lang="ja-JP" altLang="en-US">
                <a:ea typeface="MS PGothic" panose="020B0600070205080204" pitchFamily="34" charset="-128"/>
              </a:rPr>
              <a:t>年</a:t>
            </a:r>
            <a:r>
              <a:rPr lang="en-US" altLang="ja-JP" dirty="0">
                <a:ea typeface="MS PGothic" panose="020B0600070205080204" pitchFamily="34" charset="-128"/>
              </a:rPr>
              <a:t>9/23@</a:t>
            </a:r>
            <a:r>
              <a:rPr lang="ja-JP" altLang="en-US">
                <a:ea typeface="MS PGothic" panose="020B0600070205080204" pitchFamily="34" charset="-128"/>
              </a:rPr>
              <a:t>天文台</a:t>
            </a:r>
            <a:r>
              <a:rPr lang="en-US" altLang="ja-JP" dirty="0">
                <a:ea typeface="MS PGothic" panose="020B0600070205080204" pitchFamily="34" charset="-128"/>
              </a:rPr>
              <a:t>)</a:t>
            </a:r>
          </a:p>
          <a:p>
            <a:pPr marL="457200" lvl="1" indent="0">
              <a:buNone/>
            </a:pPr>
            <a:endParaRPr lang="en-US" altLang="ja-JP" dirty="0">
              <a:ea typeface="MS PGothic" panose="020B0600070205080204" pitchFamily="34" charset="-128"/>
            </a:endParaRPr>
          </a:p>
          <a:p>
            <a:pPr lvl="1"/>
            <a:endParaRPr kumimoji="1" lang="ja-JP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36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5101</TotalTime>
  <Words>493</Words>
  <Application>Microsoft Office PowerPoint</Application>
  <PresentationFormat>画面に合わせる (4:3)</PresentationFormat>
  <Paragraphs>70</Paragraphs>
  <Slides>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北海道大学 2023年度活動報告  齊藤 大晶</vt:lpstr>
      <vt:lpstr>名寄市</vt:lpstr>
      <vt:lpstr>北海道大学大学院 理学研究院附属天文台</vt:lpstr>
      <vt:lpstr>PIRKA (ピリカ)  望遠鏡</vt:lpstr>
      <vt:lpstr>附属天文台&amp;北大観測室</vt:lpstr>
      <vt:lpstr>Pirka 望遠鏡で主に 観測しているもの</vt:lpstr>
      <vt:lpstr>Pirka 望遠鏡を使用した観測成果 プレスリリースが出ました！</vt:lpstr>
      <vt:lpstr>2023年度活動報告1</vt:lpstr>
      <vt:lpstr>2023年度活動報告2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北海道大学 2022年度活動報告  齊藤 大晶</dc:title>
  <dc:creator>大晶 齊藤</dc:creator>
  <cp:lastModifiedBy>大晶 齊藤</cp:lastModifiedBy>
  <cp:revision>3</cp:revision>
  <dcterms:created xsi:type="dcterms:W3CDTF">2023-02-24T08:08:00Z</dcterms:created>
  <dcterms:modified xsi:type="dcterms:W3CDTF">2024-06-11T07:52:31Z</dcterms:modified>
</cp:coreProperties>
</file>